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48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5FE26-0AC2-4E07-BB36-8A23727EE174}" type="datetimeFigureOut">
              <a:rPr lang="it-IT" smtClean="0"/>
              <a:pPr/>
              <a:t>22/02/2023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9B290-D60C-4D22-9D91-A037F7A323D9}"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7" name="Segnaposto data 6"/>
          <p:cNvSpPr>
            <a:spLocks noGrp="1"/>
          </p:cNvSpPr>
          <p:nvPr>
            <p:ph type="dt" sz="half" idx="10"/>
          </p:nvPr>
        </p:nvSpPr>
        <p:spPr/>
        <p:txBody>
          <a:bodyPr/>
          <a:lstStyle/>
          <a:p>
            <a:fld id="{FB71B83B-C3A4-42BF-8FCA-AFC4FACA8788}" type="datetime1">
              <a:rPr lang="it-IT" smtClean="0"/>
              <a:pPr/>
              <a:t>22/02/2023</a:t>
            </a:fld>
            <a:endParaRPr lang="it-IT"/>
          </a:p>
        </p:txBody>
      </p:sp>
      <p:sp>
        <p:nvSpPr>
          <p:cNvPr id="20" name="Segnaposto piè di pagina 19"/>
          <p:cNvSpPr>
            <a:spLocks noGrp="1"/>
          </p:cNvSpPr>
          <p:nvPr>
            <p:ph type="ftr" sz="quarter" idx="11"/>
          </p:nvPr>
        </p:nvSpPr>
        <p:spPr/>
        <p:txBody>
          <a:bodyPr/>
          <a:lstStyle/>
          <a:p>
            <a:endParaRPr lang="it-IT"/>
          </a:p>
        </p:txBody>
      </p:sp>
      <p:sp>
        <p:nvSpPr>
          <p:cNvPr id="10" name="Segnaposto numero diapositiva 9"/>
          <p:cNvSpPr>
            <a:spLocks noGrp="1"/>
          </p:cNvSpPr>
          <p:nvPr>
            <p:ph type="sldNum" sz="quarter" idx="12"/>
          </p:nvPr>
        </p:nvSpPr>
        <p:spPr/>
        <p:txBody>
          <a:bodyPr/>
          <a:lstStyle/>
          <a:p>
            <a:fld id="{004E9C6C-7183-48E3-B448-19E9C1DD1A8F}"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5E9434AA-085E-425F-93BF-41C4C953C525}" type="datetime1">
              <a:rPr lang="it-IT" smtClean="0"/>
              <a:pPr/>
              <a:t>22/02/2023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0D59888D-5D26-4C54-9DC8-201B1D7E029E}" type="datetime1">
              <a:rPr lang="it-IT" smtClean="0"/>
              <a:pPr/>
              <a:t>22/02/2023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25266214-3DBE-47CF-BDBD-5327D6723EFC}" type="datetime1">
              <a:rPr lang="it-IT" smtClean="0"/>
              <a:pPr/>
              <a:t>22/02/2023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45556209-F37A-43F8-8AED-73220E73BBA6}" type="datetime1">
              <a:rPr lang="it-IT" smtClean="0"/>
              <a:pPr/>
              <a:t>22/02/2023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04E9C6C-7183-48E3-B448-19E9C1DD1A8F}"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4934B0BF-6BDB-4213-AE31-BBD509469F62}" type="datetime1">
              <a:rPr lang="it-IT" smtClean="0"/>
              <a:pPr/>
              <a:t>22/02/2023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E91A8410-8C6C-459B-9479-BABFFE746689}" type="datetime1">
              <a:rPr lang="it-IT" smtClean="0"/>
              <a:pPr/>
              <a:t>22/02/2023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D9992BDB-EAB8-458F-A1EB-5D4957DEDB47}" type="datetime1">
              <a:rPr lang="it-IT" smtClean="0"/>
              <a:pPr/>
              <a:t>22/02/2023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egnaposto data 1"/>
          <p:cNvSpPr>
            <a:spLocks noGrp="1"/>
          </p:cNvSpPr>
          <p:nvPr>
            <p:ph type="dt" sz="half" idx="10"/>
          </p:nvPr>
        </p:nvSpPr>
        <p:spPr/>
        <p:txBody>
          <a:bodyPr/>
          <a:lstStyle/>
          <a:p>
            <a:fld id="{2EA6340B-CAB3-4DEF-B490-7691A924D331}" type="datetime1">
              <a:rPr lang="it-IT" smtClean="0"/>
              <a:pPr/>
              <a:t>22/02/2023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04E9C6C-7183-48E3-B448-19E9C1DD1A8F}"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D4D76BD1-A0C9-43AD-AC2E-067349A16298}" type="datetime1">
              <a:rPr lang="it-IT" smtClean="0"/>
              <a:pPr/>
              <a:t>22/02/2023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8E517CCB-D4F8-49E8-A4B6-9B20AAE57D55}" type="datetime1">
              <a:rPr lang="it-IT" smtClean="0"/>
              <a:pPr/>
              <a:t>22/02/2023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p>
            <a:r>
              <a:rPr kumimoji="0" lang="it-IT"/>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F1EEF7B-5F4E-493D-ACD1-7AFB63BBD61F}" type="datetime1">
              <a:rPr lang="it-IT" smtClean="0"/>
              <a:pPr/>
              <a:t>22/02/2023</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04E9C6C-7183-48E3-B448-19E9C1DD1A8F}"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87624" y="260648"/>
            <a:ext cx="7704856" cy="504056"/>
          </a:xfrm>
        </p:spPr>
        <p:txBody>
          <a:bodyPr>
            <a:noAutofit/>
          </a:bodyPr>
          <a:lstStyle/>
          <a:p>
            <a:pPr algn="ctr"/>
            <a:r>
              <a:rPr lang="it-IT" sz="3200" b="1" dirty="0">
                <a:solidFill>
                  <a:srgbClr val="FF0000"/>
                </a:solidFill>
              </a:rPr>
              <a:t>Parlare di sesso con i preadolescenti</a:t>
            </a:r>
          </a:p>
        </p:txBody>
      </p:sp>
      <p:sp>
        <p:nvSpPr>
          <p:cNvPr id="3" name="Sottotitolo 2"/>
          <p:cNvSpPr>
            <a:spLocks noGrp="1"/>
          </p:cNvSpPr>
          <p:nvPr>
            <p:ph type="subTitle" idx="1"/>
          </p:nvPr>
        </p:nvSpPr>
        <p:spPr>
          <a:xfrm>
            <a:off x="1403648" y="5805264"/>
            <a:ext cx="7406640" cy="432048"/>
          </a:xfrm>
          <a:solidFill>
            <a:srgbClr val="FFFF00"/>
          </a:solidFill>
          <a:ln w="25400">
            <a:solidFill>
              <a:schemeClr val="accent1"/>
            </a:solidFill>
          </a:ln>
        </p:spPr>
        <p:txBody>
          <a:bodyPr>
            <a:noAutofit/>
          </a:bodyPr>
          <a:lstStyle/>
          <a:p>
            <a:pPr algn="ctr"/>
            <a:r>
              <a:rPr lang="it-IT" sz="2400" dirty="0"/>
              <a:t>Quando è opportuno parlare di sesso con i figli? </a:t>
            </a:r>
          </a:p>
        </p:txBody>
      </p:sp>
      <p:sp>
        <p:nvSpPr>
          <p:cNvPr id="6" name="Segnaposto data 5"/>
          <p:cNvSpPr>
            <a:spLocks noGrp="1"/>
          </p:cNvSpPr>
          <p:nvPr>
            <p:ph type="dt" sz="half" idx="10"/>
          </p:nvPr>
        </p:nvSpPr>
        <p:spPr/>
        <p:txBody>
          <a:bodyPr/>
          <a:lstStyle/>
          <a:p>
            <a:fld id="{9C322AA6-B8AC-4A7E-8D48-FDE123008686}"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a:t>
            </a:fld>
            <a:endParaRPr lang="it-IT"/>
          </a:p>
        </p:txBody>
      </p:sp>
      <p:pic>
        <p:nvPicPr>
          <p:cNvPr id="4" name="Picture 2" descr="C:\Users\Master\Desktop\Ultime foto\g33.jpg"/>
          <p:cNvPicPr>
            <a:picLocks noChangeAspect="1" noChangeArrowheads="1"/>
          </p:cNvPicPr>
          <p:nvPr/>
        </p:nvPicPr>
        <p:blipFill>
          <a:blip r:embed="rId2" cstate="print"/>
          <a:srcRect/>
          <a:stretch>
            <a:fillRect/>
          </a:stretch>
        </p:blipFill>
        <p:spPr bwMode="auto">
          <a:xfrm>
            <a:off x="1619672" y="1484784"/>
            <a:ext cx="6937199" cy="3897825"/>
          </a:xfrm>
          <a:prstGeom prst="rect">
            <a:avLst/>
          </a:prstGeom>
          <a:noFill/>
          <a:ln w="25400">
            <a:solidFill>
              <a:schemeClr val="accent3"/>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C1075F20-36D7-4C29-A6C0-13222B5F79DF}"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10</a:t>
            </a:fld>
            <a:endParaRPr lang="it-IT"/>
          </a:p>
        </p:txBody>
      </p:sp>
      <p:sp>
        <p:nvSpPr>
          <p:cNvPr id="8" name="Sottotitolo 7"/>
          <p:cNvSpPr>
            <a:spLocks noGrp="1"/>
          </p:cNvSpPr>
          <p:nvPr>
            <p:ph type="subTitle" idx="1"/>
          </p:nvPr>
        </p:nvSpPr>
        <p:spPr>
          <a:xfrm>
            <a:off x="1331640" y="980728"/>
            <a:ext cx="7406640" cy="792088"/>
          </a:xfrm>
        </p:spPr>
        <p:txBody>
          <a:bodyPr>
            <a:noAutofit/>
          </a:bodyPr>
          <a:lstStyle/>
          <a:p>
            <a:pPr algn="ctr"/>
            <a:r>
              <a:rPr lang="it-IT" sz="2400" b="1" dirty="0">
                <a:solidFill>
                  <a:srgbClr val="0070C0"/>
                </a:solidFill>
              </a:rPr>
              <a:t>Comportamento più adeguato per parlare </a:t>
            </a:r>
          </a:p>
          <a:p>
            <a:pPr algn="ctr"/>
            <a:r>
              <a:rPr lang="it-IT" sz="2400" b="1" dirty="0">
                <a:solidFill>
                  <a:srgbClr val="0070C0"/>
                </a:solidFill>
              </a:rPr>
              <a:t>di sesso con i figli:</a:t>
            </a:r>
          </a:p>
        </p:txBody>
      </p:sp>
      <p:sp>
        <p:nvSpPr>
          <p:cNvPr id="9" name="CasellaDiTesto 8"/>
          <p:cNvSpPr txBox="1"/>
          <p:nvPr/>
        </p:nvSpPr>
        <p:spPr>
          <a:xfrm>
            <a:off x="1259632" y="1844824"/>
            <a:ext cx="7632848" cy="923330"/>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12. Cercare di sapere </a:t>
            </a:r>
            <a:r>
              <a:rPr lang="it-IT" dirty="0"/>
              <a:t>cosa impara il proprio figlio a scuola sulla salute sessuale, in modo da essere preparati a eventuali domande suscitate dalle lezioni.</a:t>
            </a:r>
          </a:p>
        </p:txBody>
      </p:sp>
      <p:sp>
        <p:nvSpPr>
          <p:cNvPr id="10" name="CasellaDiTesto 9"/>
          <p:cNvSpPr txBox="1"/>
          <p:nvPr/>
        </p:nvSpPr>
        <p:spPr>
          <a:xfrm>
            <a:off x="1259632" y="2852936"/>
            <a:ext cx="7632848" cy="923330"/>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13. Parlare dei mezzi </a:t>
            </a:r>
            <a:r>
              <a:rPr lang="it-IT" dirty="0"/>
              <a:t>per difendersi da malattie o gravidanze indesiderate anche se il minore non ha ancora iniziato una vita sessuale attiva: farlo quando l'ha iniziata potrebbe essere troppo tardi!</a:t>
            </a:r>
          </a:p>
        </p:txBody>
      </p:sp>
      <p:sp>
        <p:nvSpPr>
          <p:cNvPr id="11" name="CasellaDiTesto 10"/>
          <p:cNvSpPr txBox="1"/>
          <p:nvPr/>
        </p:nvSpPr>
        <p:spPr>
          <a:xfrm>
            <a:off x="1259632" y="3933056"/>
            <a:ext cx="7632848" cy="923330"/>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14. Nel caso</a:t>
            </a:r>
            <a:r>
              <a:rPr lang="it-IT" dirty="0"/>
              <a:t> non ci si senta in grado di parlare di questi argomenti, lasciare in giro per la casa giornali e libri (adatti all'età del proprio figlio) in cui si parla di sessualità, in modo che il ragazzo li possa leggere.</a:t>
            </a:r>
          </a:p>
        </p:txBody>
      </p:sp>
      <p:pic>
        <p:nvPicPr>
          <p:cNvPr id="23554" name="Picture 2" descr="C:\Users\Master\Desktop\Ultime foto\r41.jpg"/>
          <p:cNvPicPr>
            <a:picLocks noChangeAspect="1" noChangeArrowheads="1"/>
          </p:cNvPicPr>
          <p:nvPr/>
        </p:nvPicPr>
        <p:blipFill>
          <a:blip r:embed="rId2" cstate="print"/>
          <a:srcRect/>
          <a:stretch>
            <a:fillRect/>
          </a:stretch>
        </p:blipFill>
        <p:spPr bwMode="auto">
          <a:xfrm>
            <a:off x="3995936" y="5013176"/>
            <a:ext cx="2232248" cy="149902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wheel(4)">
                                      <p:cBhvr>
                                        <p:cTn id="7" dur="2000"/>
                                        <p:tgtEl>
                                          <p:spTgt spid="2355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C40750DB-376F-4EF3-A9E8-CE5564BAA30B}"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11</a:t>
            </a:fld>
            <a:endParaRPr lang="it-IT"/>
          </a:p>
        </p:txBody>
      </p:sp>
      <p:sp>
        <p:nvSpPr>
          <p:cNvPr id="8" name="Sottotitolo 7"/>
          <p:cNvSpPr>
            <a:spLocks noGrp="1"/>
          </p:cNvSpPr>
          <p:nvPr>
            <p:ph type="subTitle" idx="1"/>
          </p:nvPr>
        </p:nvSpPr>
        <p:spPr>
          <a:xfrm>
            <a:off x="1331640" y="836712"/>
            <a:ext cx="7406640" cy="432048"/>
          </a:xfrm>
        </p:spPr>
        <p:txBody>
          <a:bodyPr>
            <a:noAutofit/>
          </a:bodyPr>
          <a:lstStyle/>
          <a:p>
            <a:pPr algn="ctr"/>
            <a:r>
              <a:rPr lang="it-IT" sz="2400" b="1" dirty="0">
                <a:solidFill>
                  <a:srgbClr val="0070C0"/>
                </a:solidFill>
              </a:rPr>
              <a:t>Un augurio: Sbocciate e portate frutti!</a:t>
            </a:r>
          </a:p>
        </p:txBody>
      </p:sp>
      <p:pic>
        <p:nvPicPr>
          <p:cNvPr id="24578" name="Picture 2" descr="C:\Users\Master\Desktop\Ultime foto\cit.jpg"/>
          <p:cNvPicPr>
            <a:picLocks noChangeAspect="1" noChangeArrowheads="1"/>
          </p:cNvPicPr>
          <p:nvPr/>
        </p:nvPicPr>
        <p:blipFill>
          <a:blip r:embed="rId2" cstate="print"/>
          <a:srcRect/>
          <a:stretch>
            <a:fillRect/>
          </a:stretch>
        </p:blipFill>
        <p:spPr bwMode="auto">
          <a:xfrm>
            <a:off x="2915816" y="1412776"/>
            <a:ext cx="4392488" cy="437296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4578"/>
                                        </p:tgtEl>
                                        <p:attrNameLst>
                                          <p:attrName>style.visibility</p:attrName>
                                        </p:attrNameLst>
                                      </p:cBhvr>
                                      <p:to>
                                        <p:strVal val="visible"/>
                                      </p:to>
                                    </p:set>
                                    <p:animEffect transition="in" filter="wheel(4)">
                                      <p:cBhvr>
                                        <p:cTn id="14" dur="20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a:solidFill>
                  <a:srgbClr val="FF0000"/>
                </a:solidFill>
              </a:rPr>
              <a:t>Confrontiamoci</a:t>
            </a:r>
          </a:p>
        </p:txBody>
      </p:sp>
      <p:sp>
        <p:nvSpPr>
          <p:cNvPr id="6" name="Segnaposto data 5"/>
          <p:cNvSpPr>
            <a:spLocks noGrp="1"/>
          </p:cNvSpPr>
          <p:nvPr>
            <p:ph type="dt" sz="half" idx="10"/>
          </p:nvPr>
        </p:nvSpPr>
        <p:spPr/>
        <p:txBody>
          <a:bodyPr/>
          <a:lstStyle/>
          <a:p>
            <a:fld id="{CF6DAAC4-66AA-40B2-8689-1006F49937A5}"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12</a:t>
            </a:fld>
            <a:endParaRPr lang="it-IT"/>
          </a:p>
        </p:txBody>
      </p:sp>
      <p:sp>
        <p:nvSpPr>
          <p:cNvPr id="9" name="Sottotitolo 8"/>
          <p:cNvSpPr>
            <a:spLocks noGrp="1"/>
          </p:cNvSpPr>
          <p:nvPr>
            <p:ph type="subTitle" idx="1"/>
          </p:nvPr>
        </p:nvSpPr>
        <p:spPr>
          <a:xfrm>
            <a:off x="1331640" y="1052736"/>
            <a:ext cx="7200800" cy="5256584"/>
          </a:xfrm>
        </p:spPr>
        <p:txBody>
          <a:bodyPr>
            <a:noAutofit/>
          </a:bodyPr>
          <a:lstStyle/>
          <a:p>
            <a:pPr marL="484632" indent="-457200" algn="just">
              <a:buAutoNum type="arabicPeriod"/>
            </a:pPr>
            <a:r>
              <a:rPr lang="it-IT" sz="2000" dirty="0">
                <a:solidFill>
                  <a:schemeClr val="tx1"/>
                </a:solidFill>
              </a:rPr>
              <a:t>A quale età i genitori devono iniziare a parlare di argomenti che riguardano il sesso con i propri figli?</a:t>
            </a:r>
          </a:p>
          <a:p>
            <a:pPr marL="484632" indent="-457200" algn="just">
              <a:buAutoNum type="arabicPeriod"/>
            </a:pPr>
            <a:r>
              <a:rPr lang="it-IT" sz="2000" dirty="0">
                <a:solidFill>
                  <a:schemeClr val="tx1"/>
                </a:solidFill>
              </a:rPr>
              <a:t>C’è consapevolezza che in mancanza di una vera alleanza tra famiglia e scuola su programmi di educazione sessuale, tale ruolo viene automaticamente relegato ai siti pornografici che imperano nella rete?</a:t>
            </a:r>
          </a:p>
          <a:p>
            <a:pPr marL="484632" indent="-457200" algn="just">
              <a:buAutoNum type="arabicPeriod"/>
            </a:pPr>
            <a:r>
              <a:rPr lang="it-IT" sz="2000" dirty="0">
                <a:solidFill>
                  <a:schemeClr val="tx1"/>
                </a:solidFill>
              </a:rPr>
              <a:t>C’è differenza tra informazione ed educazione alla sessualità?</a:t>
            </a:r>
          </a:p>
          <a:p>
            <a:pPr marL="484632" indent="-457200" algn="just">
              <a:buAutoNum type="arabicPeriod"/>
            </a:pPr>
            <a:r>
              <a:rPr lang="it-IT" sz="2000" dirty="0"/>
              <a:t>Spesso nelle scuole i ragazzi incontrano esperti mandati dalle ASL o altre figure professionali che presentano il tema dell’educazione sessuale limitandosi a fornire istruzioni su come difendersi dalle malattie sessualmente trasmissibili. E’ solo questa l’educazione sessuale che vogliamo per i ragazzi?</a:t>
            </a:r>
          </a:p>
          <a:p>
            <a:pPr marL="484632" indent="-457200" algn="just">
              <a:buAutoNum type="arabicPeriod"/>
            </a:pPr>
            <a:r>
              <a:rPr lang="it-IT" sz="2000" dirty="0">
                <a:solidFill>
                  <a:schemeClr val="tx1"/>
                </a:solidFill>
              </a:rPr>
              <a:t>Nella società odierna parlare di uomo, donna, marito, moglie, matrimonio, figlio naturale, può diventare pericoloso. Come difendersi da queste nuove tendenze aggressive e violente che pretendono di avere spazi anche nelle scuole?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7F772A37-2F29-4253-8C25-574DA6AEC365}"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a:t>
            </a:fld>
            <a:endParaRPr lang="it-IT"/>
          </a:p>
        </p:txBody>
      </p:sp>
      <p:sp>
        <p:nvSpPr>
          <p:cNvPr id="8" name="Sottotitolo 7"/>
          <p:cNvSpPr>
            <a:spLocks noGrp="1"/>
          </p:cNvSpPr>
          <p:nvPr>
            <p:ph type="subTitle" idx="1"/>
          </p:nvPr>
        </p:nvSpPr>
        <p:spPr>
          <a:xfrm>
            <a:off x="1331640" y="980728"/>
            <a:ext cx="7406640" cy="432048"/>
          </a:xfrm>
        </p:spPr>
        <p:txBody>
          <a:bodyPr>
            <a:normAutofit lnSpcReduction="10000"/>
          </a:bodyPr>
          <a:lstStyle/>
          <a:p>
            <a:pPr algn="ctr"/>
            <a:r>
              <a:rPr lang="it-IT" b="1" dirty="0">
                <a:solidFill>
                  <a:srgbClr val="0070C0"/>
                </a:solidFill>
              </a:rPr>
              <a:t>L’imbarazzo dei genitori</a:t>
            </a:r>
          </a:p>
        </p:txBody>
      </p:sp>
      <p:sp>
        <p:nvSpPr>
          <p:cNvPr id="9" name="CasellaDiTesto 8"/>
          <p:cNvSpPr txBox="1"/>
          <p:nvPr/>
        </p:nvSpPr>
        <p:spPr>
          <a:xfrm>
            <a:off x="1259632" y="1484785"/>
            <a:ext cx="7632848" cy="2862322"/>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I genitori in genere provano imbarazzo </a:t>
            </a:r>
            <a:r>
              <a:rPr lang="it-IT" dirty="0"/>
              <a:t>quando devono parlare con i figli di argomenti che riguardano il sesso, la riproduzione, l'amore e l'attrazione sessuale. </a:t>
            </a:r>
          </a:p>
          <a:p>
            <a:pPr algn="just"/>
            <a:r>
              <a:rPr lang="it-IT" b="1" dirty="0">
                <a:solidFill>
                  <a:srgbClr val="FF0000"/>
                </a:solidFill>
              </a:rPr>
              <a:t>In realtà mai come oggi </a:t>
            </a:r>
            <a:r>
              <a:rPr lang="it-IT" dirty="0"/>
              <a:t>l'educazione sessuale è imprescindibile, soprattutto in risposta al grande fenomeno sociale che differenzia questa generazione da tutte le precedenti (che al massimo dovevano contentarsi di una occasionale sbirciatina delle riviste porno, comprate di nascosto in edicola. </a:t>
            </a:r>
          </a:p>
          <a:p>
            <a:pPr algn="just"/>
            <a:r>
              <a:rPr lang="it-IT" b="1" dirty="0">
                <a:solidFill>
                  <a:srgbClr val="FF0000"/>
                </a:solidFill>
              </a:rPr>
              <a:t>Oggi la pornografia dilaga</a:t>
            </a:r>
            <a:r>
              <a:rPr lang="it-IT" dirty="0"/>
              <a:t>, sui </a:t>
            </a:r>
            <a:r>
              <a:rPr lang="it-IT" dirty="0" err="1"/>
              <a:t>Pc</a:t>
            </a:r>
            <a:r>
              <a:rPr lang="it-IT" dirty="0"/>
              <a:t> e sugli </a:t>
            </a:r>
            <a:r>
              <a:rPr lang="it-IT" dirty="0" err="1"/>
              <a:t>Smartphone</a:t>
            </a:r>
            <a:r>
              <a:rPr lang="it-IT" dirty="0"/>
              <a:t>, mostrando peraltro una sessualità che non rappresenta, nella maggior parte dei casi, la sessualità "normale", sperimentata all'interno di una coppia).</a:t>
            </a:r>
          </a:p>
        </p:txBody>
      </p:sp>
      <p:pic>
        <p:nvPicPr>
          <p:cNvPr id="2050" name="Picture 2" descr="C:\Users\Master\Desktop\Ultime foto\g34.jpg"/>
          <p:cNvPicPr>
            <a:picLocks noChangeAspect="1" noChangeArrowheads="1"/>
          </p:cNvPicPr>
          <p:nvPr/>
        </p:nvPicPr>
        <p:blipFill>
          <a:blip r:embed="rId2" cstate="print"/>
          <a:srcRect/>
          <a:stretch>
            <a:fillRect/>
          </a:stretch>
        </p:blipFill>
        <p:spPr bwMode="auto">
          <a:xfrm>
            <a:off x="3563888" y="4437112"/>
            <a:ext cx="3199624" cy="1944216"/>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1000"/>
                                        <p:tgtEl>
                                          <p:spTgt spid="9">
                                            <p:txEl>
                                              <p:pRg st="0" end="0"/>
                                            </p:txEl>
                                          </p:spTgt>
                                        </p:tgtEl>
                                      </p:cBhvr>
                                    </p:animEffect>
                                    <p:anim calcmode="lin" valueType="num">
                                      <p:cBhvr>
                                        <p:cTn id="20"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
                                            <p:txEl>
                                              <p:pRg st="1" end="1"/>
                                            </p:txEl>
                                          </p:spTgt>
                                        </p:tgtEl>
                                        <p:attrNameLst>
                                          <p:attrName>style.visibility</p:attrName>
                                        </p:attrNameLst>
                                      </p:cBhvr>
                                      <p:to>
                                        <p:strVal val="visible"/>
                                      </p:to>
                                    </p:set>
                                    <p:animEffect transition="in" filter="fade">
                                      <p:cBhvr>
                                        <p:cTn id="26" dur="1000"/>
                                        <p:tgtEl>
                                          <p:spTgt spid="9">
                                            <p:txEl>
                                              <p:pRg st="1" end="1"/>
                                            </p:txEl>
                                          </p:spTgt>
                                        </p:tgtEl>
                                      </p:cBhvr>
                                    </p:animEffect>
                                    <p:anim calcmode="lin" valueType="num">
                                      <p:cBhvr>
                                        <p:cTn id="27"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xEl>
                                              <p:pRg st="2" end="2"/>
                                            </p:txEl>
                                          </p:spTgt>
                                        </p:tgtEl>
                                        <p:attrNameLst>
                                          <p:attrName>style.visibility</p:attrName>
                                        </p:attrNameLst>
                                      </p:cBhvr>
                                      <p:to>
                                        <p:strVal val="visible"/>
                                      </p:to>
                                    </p:set>
                                    <p:animEffect transition="in" filter="fade">
                                      <p:cBhvr>
                                        <p:cTn id="33" dur="1000"/>
                                        <p:tgtEl>
                                          <p:spTgt spid="9">
                                            <p:txEl>
                                              <p:pRg st="2" end="2"/>
                                            </p:txEl>
                                          </p:spTgt>
                                        </p:tgtEl>
                                      </p:cBhvr>
                                    </p:animEffect>
                                    <p:anim calcmode="lin" valueType="num">
                                      <p:cBhvr>
                                        <p:cTn id="34"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C7488070-0979-433B-AB46-17442730DE84}"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a:t>
            </a:fld>
            <a:endParaRPr lang="it-IT"/>
          </a:p>
        </p:txBody>
      </p:sp>
      <p:sp>
        <p:nvSpPr>
          <p:cNvPr id="8" name="Sottotitolo 7"/>
          <p:cNvSpPr>
            <a:spLocks noGrp="1"/>
          </p:cNvSpPr>
          <p:nvPr>
            <p:ph type="subTitle" idx="1"/>
          </p:nvPr>
        </p:nvSpPr>
        <p:spPr>
          <a:xfrm>
            <a:off x="1331640" y="980728"/>
            <a:ext cx="7406640" cy="432048"/>
          </a:xfrm>
        </p:spPr>
        <p:txBody>
          <a:bodyPr>
            <a:normAutofit lnSpcReduction="10000"/>
          </a:bodyPr>
          <a:lstStyle/>
          <a:p>
            <a:pPr algn="ctr"/>
            <a:r>
              <a:rPr lang="it-IT" b="1" dirty="0">
                <a:solidFill>
                  <a:srgbClr val="0070C0"/>
                </a:solidFill>
              </a:rPr>
              <a:t>Parlarne a partire dai 2 anni</a:t>
            </a:r>
          </a:p>
        </p:txBody>
      </p:sp>
      <p:sp>
        <p:nvSpPr>
          <p:cNvPr id="9" name="CasellaDiTesto 8"/>
          <p:cNvSpPr txBox="1"/>
          <p:nvPr/>
        </p:nvSpPr>
        <p:spPr>
          <a:xfrm>
            <a:off x="1187624" y="3789040"/>
            <a:ext cx="7632848" cy="2585323"/>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Per evitare tali imbarazzi </a:t>
            </a:r>
            <a:r>
              <a:rPr lang="it-IT" dirty="0"/>
              <a:t>sarebbe bene iniziare a parlare di sesso ai figli prestissimo, a partire dai due anni di età, e continuare a farlo, a livello informativo, almeno fino a che non terminano l'adolescenza. </a:t>
            </a:r>
          </a:p>
          <a:p>
            <a:pPr algn="just"/>
            <a:r>
              <a:rPr lang="it-IT" b="1" dirty="0">
                <a:solidFill>
                  <a:srgbClr val="FF0000"/>
                </a:solidFill>
              </a:rPr>
              <a:t>Non appena i figli </a:t>
            </a:r>
            <a:r>
              <a:rPr lang="it-IT" dirty="0"/>
              <a:t>raggiungono i 7-8 anni inoltre sarebbe bene cominciare a sostituire i termini familiari con i termini scientifici (per esempio utilizzare la parola "pene" piuttosto che "pisellino").</a:t>
            </a:r>
          </a:p>
          <a:p>
            <a:pPr algn="just"/>
            <a:r>
              <a:rPr lang="it-IT" b="1" dirty="0">
                <a:solidFill>
                  <a:srgbClr val="FF0000"/>
                </a:solidFill>
              </a:rPr>
              <a:t>Ogni volta </a:t>
            </a:r>
            <a:r>
              <a:rPr lang="it-IT" dirty="0"/>
              <a:t>che l'argomento esce fuori, senza imbarazzi, ma neanche forzature: si deve imparare a parlare di sessualità con la stessa naturalezza che si dedica agli altri discorsi.</a:t>
            </a:r>
          </a:p>
        </p:txBody>
      </p:sp>
      <p:pic>
        <p:nvPicPr>
          <p:cNvPr id="3074" name="Picture 2" descr="C:\Users\Master\Desktop\Ultime foto\r39.jpg"/>
          <p:cNvPicPr>
            <a:picLocks noChangeAspect="1" noChangeArrowheads="1"/>
          </p:cNvPicPr>
          <p:nvPr/>
        </p:nvPicPr>
        <p:blipFill>
          <a:blip r:embed="rId2" cstate="print"/>
          <a:srcRect/>
          <a:stretch>
            <a:fillRect/>
          </a:stretch>
        </p:blipFill>
        <p:spPr bwMode="auto">
          <a:xfrm>
            <a:off x="3491880" y="1484784"/>
            <a:ext cx="3168352" cy="2108394"/>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1000"/>
                                        <p:tgtEl>
                                          <p:spTgt spid="9">
                                            <p:txEl>
                                              <p:pRg st="0" end="0"/>
                                            </p:txEl>
                                          </p:spTgt>
                                        </p:tgtEl>
                                      </p:cBhvr>
                                    </p:animEffect>
                                    <p:anim calcmode="lin" valueType="num">
                                      <p:cBhvr>
                                        <p:cTn id="20"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
                                            <p:txEl>
                                              <p:pRg st="1" end="1"/>
                                            </p:txEl>
                                          </p:spTgt>
                                        </p:tgtEl>
                                        <p:attrNameLst>
                                          <p:attrName>style.visibility</p:attrName>
                                        </p:attrNameLst>
                                      </p:cBhvr>
                                      <p:to>
                                        <p:strVal val="visible"/>
                                      </p:to>
                                    </p:set>
                                    <p:animEffect transition="in" filter="fade">
                                      <p:cBhvr>
                                        <p:cTn id="26" dur="1000"/>
                                        <p:tgtEl>
                                          <p:spTgt spid="9">
                                            <p:txEl>
                                              <p:pRg st="1" end="1"/>
                                            </p:txEl>
                                          </p:spTgt>
                                        </p:tgtEl>
                                      </p:cBhvr>
                                    </p:animEffect>
                                    <p:anim calcmode="lin" valueType="num">
                                      <p:cBhvr>
                                        <p:cTn id="27"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xEl>
                                              <p:pRg st="2" end="2"/>
                                            </p:txEl>
                                          </p:spTgt>
                                        </p:tgtEl>
                                        <p:attrNameLst>
                                          <p:attrName>style.visibility</p:attrName>
                                        </p:attrNameLst>
                                      </p:cBhvr>
                                      <p:to>
                                        <p:strVal val="visible"/>
                                      </p:to>
                                    </p:set>
                                    <p:animEffect transition="in" filter="fade">
                                      <p:cBhvr>
                                        <p:cTn id="33" dur="1000"/>
                                        <p:tgtEl>
                                          <p:spTgt spid="9">
                                            <p:txEl>
                                              <p:pRg st="2" end="2"/>
                                            </p:txEl>
                                          </p:spTgt>
                                        </p:tgtEl>
                                      </p:cBhvr>
                                    </p:animEffect>
                                    <p:anim calcmode="lin" valueType="num">
                                      <p:cBhvr>
                                        <p:cTn id="34"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614EB534-E4BA-4143-BA91-C2F0AC22B5D1}"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a:t>
            </a:fld>
            <a:endParaRPr lang="it-IT"/>
          </a:p>
        </p:txBody>
      </p:sp>
      <p:sp>
        <p:nvSpPr>
          <p:cNvPr id="8" name="Sottotitolo 7"/>
          <p:cNvSpPr>
            <a:spLocks noGrp="1"/>
          </p:cNvSpPr>
          <p:nvPr>
            <p:ph type="subTitle" idx="1"/>
          </p:nvPr>
        </p:nvSpPr>
        <p:spPr>
          <a:xfrm>
            <a:off x="1331640" y="980728"/>
            <a:ext cx="7406640" cy="432048"/>
          </a:xfrm>
        </p:spPr>
        <p:txBody>
          <a:bodyPr>
            <a:normAutofit fontScale="92500"/>
          </a:bodyPr>
          <a:lstStyle/>
          <a:p>
            <a:pPr algn="ctr"/>
            <a:r>
              <a:rPr lang="it-IT" b="1" dirty="0">
                <a:solidFill>
                  <a:srgbClr val="0070C0"/>
                </a:solidFill>
              </a:rPr>
              <a:t>Non lasciare alla pornografia il ruolo di informare</a:t>
            </a:r>
          </a:p>
        </p:txBody>
      </p:sp>
      <p:sp>
        <p:nvSpPr>
          <p:cNvPr id="9" name="CasellaDiTesto 8"/>
          <p:cNvSpPr txBox="1"/>
          <p:nvPr/>
        </p:nvSpPr>
        <p:spPr>
          <a:xfrm>
            <a:off x="1259632" y="1484784"/>
            <a:ext cx="7632848" cy="2585323"/>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In ogni caso </a:t>
            </a:r>
            <a:r>
              <a:rPr lang="it-IT" dirty="0"/>
              <a:t>occorre tenere sempre presente che i genitori e le scuole che decidono di astenersi dal fornire ai bambini e agli adolescenti notizie sul sesso, sull'affettività e sulla salute sessuale, la pornografia rimarrà la loro unica fonte primaria di informazione.</a:t>
            </a:r>
          </a:p>
          <a:p>
            <a:pPr algn="just"/>
            <a:r>
              <a:rPr lang="it-IT" b="1" dirty="0">
                <a:solidFill>
                  <a:srgbClr val="FF0000"/>
                </a:solidFill>
              </a:rPr>
              <a:t>La parola-chiave </a:t>
            </a:r>
            <a:r>
              <a:rPr lang="it-IT" dirty="0"/>
              <a:t>che più di ogni altra dovrebbe essere messa in evidenza, nel contesto dell'educazione sessuale è questa: "rispetto", sia per chi informa, sia per chi riceve le informazioni. </a:t>
            </a:r>
          </a:p>
          <a:p>
            <a:pPr algn="just"/>
            <a:r>
              <a:rPr lang="it-IT" b="1" dirty="0">
                <a:solidFill>
                  <a:srgbClr val="FF0000"/>
                </a:solidFill>
              </a:rPr>
              <a:t>Se si riesce ad attenersi </a:t>
            </a:r>
            <a:r>
              <a:rPr lang="it-IT" dirty="0"/>
              <a:t>a questa sorta di linea-guida, qualsiasi altro concetto sull'educazione sessuale diventa marginale e accessorio.</a:t>
            </a:r>
          </a:p>
        </p:txBody>
      </p:sp>
      <p:pic>
        <p:nvPicPr>
          <p:cNvPr id="4098" name="Picture 2" descr="C:\Users\Master\Desktop\Ultime foto\por.jpg"/>
          <p:cNvPicPr>
            <a:picLocks noChangeAspect="1" noChangeArrowheads="1"/>
          </p:cNvPicPr>
          <p:nvPr/>
        </p:nvPicPr>
        <p:blipFill>
          <a:blip r:embed="rId2" cstate="print"/>
          <a:srcRect/>
          <a:stretch>
            <a:fillRect/>
          </a:stretch>
        </p:blipFill>
        <p:spPr bwMode="auto">
          <a:xfrm>
            <a:off x="3419872" y="4221088"/>
            <a:ext cx="3434539"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Effect transition="in" filter="fade">
                                      <p:cBhvr>
                                        <p:cTn id="19" dur="1000"/>
                                        <p:tgtEl>
                                          <p:spTgt spid="9">
                                            <p:txEl>
                                              <p:pRg st="0" end="0"/>
                                            </p:txEl>
                                          </p:spTgt>
                                        </p:tgtEl>
                                      </p:cBhvr>
                                    </p:animEffect>
                                    <p:anim calcmode="lin" valueType="num">
                                      <p:cBhvr>
                                        <p:cTn id="20"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
                                            <p:txEl>
                                              <p:pRg st="1" end="1"/>
                                            </p:txEl>
                                          </p:spTgt>
                                        </p:tgtEl>
                                        <p:attrNameLst>
                                          <p:attrName>style.visibility</p:attrName>
                                        </p:attrNameLst>
                                      </p:cBhvr>
                                      <p:to>
                                        <p:strVal val="visible"/>
                                      </p:to>
                                    </p:set>
                                    <p:animEffect transition="in" filter="fade">
                                      <p:cBhvr>
                                        <p:cTn id="26" dur="1000"/>
                                        <p:tgtEl>
                                          <p:spTgt spid="9">
                                            <p:txEl>
                                              <p:pRg st="1" end="1"/>
                                            </p:txEl>
                                          </p:spTgt>
                                        </p:tgtEl>
                                      </p:cBhvr>
                                    </p:animEffect>
                                    <p:anim calcmode="lin" valueType="num">
                                      <p:cBhvr>
                                        <p:cTn id="27"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xEl>
                                              <p:pRg st="2" end="2"/>
                                            </p:txEl>
                                          </p:spTgt>
                                        </p:tgtEl>
                                        <p:attrNameLst>
                                          <p:attrName>style.visibility</p:attrName>
                                        </p:attrNameLst>
                                      </p:cBhvr>
                                      <p:to>
                                        <p:strVal val="visible"/>
                                      </p:to>
                                    </p:set>
                                    <p:animEffect transition="in" filter="fade">
                                      <p:cBhvr>
                                        <p:cTn id="33" dur="1000"/>
                                        <p:tgtEl>
                                          <p:spTgt spid="9">
                                            <p:txEl>
                                              <p:pRg st="2" end="2"/>
                                            </p:txEl>
                                          </p:spTgt>
                                        </p:tgtEl>
                                      </p:cBhvr>
                                    </p:animEffect>
                                    <p:anim calcmode="lin" valueType="num">
                                      <p:cBhvr>
                                        <p:cTn id="34"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51B3834F-5154-4BC9-8080-3E935397CA14}"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5</a:t>
            </a:fld>
            <a:endParaRPr lang="it-IT"/>
          </a:p>
        </p:txBody>
      </p:sp>
      <p:sp>
        <p:nvSpPr>
          <p:cNvPr id="8" name="Sottotitolo 7"/>
          <p:cNvSpPr>
            <a:spLocks noGrp="1"/>
          </p:cNvSpPr>
          <p:nvPr>
            <p:ph type="subTitle" idx="1"/>
          </p:nvPr>
        </p:nvSpPr>
        <p:spPr>
          <a:xfrm>
            <a:off x="1331640" y="980728"/>
            <a:ext cx="7406640" cy="792088"/>
          </a:xfrm>
        </p:spPr>
        <p:txBody>
          <a:bodyPr>
            <a:noAutofit/>
          </a:bodyPr>
          <a:lstStyle/>
          <a:p>
            <a:pPr algn="ctr"/>
            <a:r>
              <a:rPr lang="it-IT" sz="2400" b="1" dirty="0">
                <a:solidFill>
                  <a:srgbClr val="0070C0"/>
                </a:solidFill>
              </a:rPr>
              <a:t>Comportamento più adeguato per parlare </a:t>
            </a:r>
          </a:p>
          <a:p>
            <a:pPr algn="ctr"/>
            <a:r>
              <a:rPr lang="it-IT" sz="2400" b="1" dirty="0">
                <a:solidFill>
                  <a:srgbClr val="0070C0"/>
                </a:solidFill>
              </a:rPr>
              <a:t>di sesso con i figli:</a:t>
            </a:r>
          </a:p>
        </p:txBody>
      </p:sp>
      <p:sp>
        <p:nvSpPr>
          <p:cNvPr id="9" name="CasellaDiTesto 8"/>
          <p:cNvSpPr txBox="1"/>
          <p:nvPr/>
        </p:nvSpPr>
        <p:spPr>
          <a:xfrm>
            <a:off x="1259632" y="1844824"/>
            <a:ext cx="7632848" cy="646331"/>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1. Parlarne</a:t>
            </a:r>
            <a:r>
              <a:rPr lang="it-IT" dirty="0"/>
              <a:t> sin da quando i bambini sono piccoli, usando un linguaggio adeguato all'età.</a:t>
            </a:r>
          </a:p>
        </p:txBody>
      </p:sp>
      <p:sp>
        <p:nvSpPr>
          <p:cNvPr id="10" name="CasellaDiTesto 9"/>
          <p:cNvSpPr txBox="1"/>
          <p:nvPr/>
        </p:nvSpPr>
        <p:spPr>
          <a:xfrm>
            <a:off x="1259632" y="2636912"/>
            <a:ext cx="7632848" cy="923330"/>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2. Non introdurre </a:t>
            </a:r>
            <a:r>
              <a:rPr lang="it-IT" dirty="0"/>
              <a:t>argomenti nuovi, prima ancora che nei ragazzi nasca la curiosità, ma rispondere a partire dalle loro domande, esplicite o implicite (osservare il linguaggio del corpo, i disegni, i giochi, etc.).</a:t>
            </a:r>
          </a:p>
        </p:txBody>
      </p:sp>
      <p:sp>
        <p:nvSpPr>
          <p:cNvPr id="11" name="CasellaDiTesto 10"/>
          <p:cNvSpPr txBox="1"/>
          <p:nvPr/>
        </p:nvSpPr>
        <p:spPr>
          <a:xfrm>
            <a:off x="1259632" y="3717032"/>
            <a:ext cx="7632848" cy="923330"/>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3. Cominciare a parlare </a:t>
            </a:r>
            <a:r>
              <a:rPr lang="it-IT" dirty="0"/>
              <a:t>del corpo quando i bambini sono ancora piccoli e, superata la prima infanzia, iniziare a usare i nomi corretti delle varie parti del corpo: pene, testicoli, scroto, vulva, vagina, seno, etc.</a:t>
            </a:r>
          </a:p>
        </p:txBody>
      </p:sp>
      <p:pic>
        <p:nvPicPr>
          <p:cNvPr id="5122" name="Picture 2" descr="C:\Users\Master\Desktop\Ultime foto\por3.jpg"/>
          <p:cNvPicPr>
            <a:picLocks noChangeAspect="1" noChangeArrowheads="1"/>
          </p:cNvPicPr>
          <p:nvPr/>
        </p:nvPicPr>
        <p:blipFill>
          <a:blip r:embed="rId2" cstate="print"/>
          <a:srcRect/>
          <a:stretch>
            <a:fillRect/>
          </a:stretch>
        </p:blipFill>
        <p:spPr bwMode="auto">
          <a:xfrm>
            <a:off x="3635896" y="4725144"/>
            <a:ext cx="2638425" cy="173355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1000" fill="hold"/>
                                        <p:tgtEl>
                                          <p:spTgt spid="8">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5122"/>
                                        </p:tgtEl>
                                        <p:attrNameLst>
                                          <p:attrName>style.visibility</p:attrName>
                                        </p:attrNameLst>
                                      </p:cBhvr>
                                      <p:to>
                                        <p:strVal val="visible"/>
                                      </p:to>
                                    </p:set>
                                    <p:animEffect transition="in" filter="wheel(4)">
                                      <p:cBhvr>
                                        <p:cTn id="21" dur="2000"/>
                                        <p:tgtEl>
                                          <p:spTgt spid="5122"/>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14EB8BDD-FCC7-48DF-928E-74E2EDBDBE8B}"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6</a:t>
            </a:fld>
            <a:endParaRPr lang="it-IT"/>
          </a:p>
        </p:txBody>
      </p:sp>
      <p:sp>
        <p:nvSpPr>
          <p:cNvPr id="8" name="Sottotitolo 7"/>
          <p:cNvSpPr>
            <a:spLocks noGrp="1"/>
          </p:cNvSpPr>
          <p:nvPr>
            <p:ph type="subTitle" idx="1"/>
          </p:nvPr>
        </p:nvSpPr>
        <p:spPr>
          <a:xfrm>
            <a:off x="1331640" y="980728"/>
            <a:ext cx="7406640" cy="792088"/>
          </a:xfrm>
        </p:spPr>
        <p:txBody>
          <a:bodyPr>
            <a:noAutofit/>
          </a:bodyPr>
          <a:lstStyle/>
          <a:p>
            <a:pPr algn="ctr"/>
            <a:r>
              <a:rPr lang="it-IT" sz="2400" b="1" dirty="0">
                <a:solidFill>
                  <a:srgbClr val="0070C0"/>
                </a:solidFill>
              </a:rPr>
              <a:t>Comportamento più adeguato per parlare </a:t>
            </a:r>
          </a:p>
          <a:p>
            <a:pPr algn="ctr"/>
            <a:r>
              <a:rPr lang="it-IT" sz="2400" b="1" dirty="0">
                <a:solidFill>
                  <a:srgbClr val="0070C0"/>
                </a:solidFill>
              </a:rPr>
              <a:t>di sesso con i figli:</a:t>
            </a:r>
          </a:p>
        </p:txBody>
      </p:sp>
      <p:sp>
        <p:nvSpPr>
          <p:cNvPr id="9" name="CasellaDiTesto 8"/>
          <p:cNvSpPr txBox="1"/>
          <p:nvPr/>
        </p:nvSpPr>
        <p:spPr>
          <a:xfrm>
            <a:off x="1259632" y="1988840"/>
            <a:ext cx="7632848" cy="1754326"/>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4. Tenere presente </a:t>
            </a:r>
            <a:r>
              <a:rPr lang="it-IT" dirty="0"/>
              <a:t>che parlare di sesso non significa parlare solo del rapporto sessuale e, in particolare, del rapporto sessuale penetrativo: la sessualità è un argomento molto vasto che riguarda il rapporto con il corpo, le fasi di crescita, cosa significa o non significa essere maschi o femmine, cosa è l'amore, l'attrazione fisica, la relazione con un'altra persona, quali sono i pericoli per la propria salute o incolumità, e così via.</a:t>
            </a:r>
          </a:p>
        </p:txBody>
      </p:sp>
      <p:sp>
        <p:nvSpPr>
          <p:cNvPr id="10" name="CasellaDiTesto 9"/>
          <p:cNvSpPr txBox="1"/>
          <p:nvPr/>
        </p:nvSpPr>
        <p:spPr>
          <a:xfrm>
            <a:off x="1259632" y="4005064"/>
            <a:ext cx="7632848" cy="1754326"/>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5. Prendere spunto </a:t>
            </a:r>
            <a:r>
              <a:rPr lang="it-IT" dirty="0"/>
              <a:t>da argomenti discussi in tv, dai giornali, dalle esperienze degli amici, dai personaggi famosi, dai fatti di cronaca, dalla musica, da Internet, dal comportamento dei propri animali domestici e fare discorsi soprattutto "ipotetici" (se tu ti trovassi nella situazione in cui si è trovato il personaggio di questo film, come ti saresti comportato? Perché è bene comportarsi in quel modo, oppure perché è male).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0CDC2810-3819-444E-B604-554B206DAABE}"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7</a:t>
            </a:fld>
            <a:endParaRPr lang="it-IT"/>
          </a:p>
        </p:txBody>
      </p:sp>
      <p:sp>
        <p:nvSpPr>
          <p:cNvPr id="8" name="Sottotitolo 7"/>
          <p:cNvSpPr>
            <a:spLocks noGrp="1"/>
          </p:cNvSpPr>
          <p:nvPr>
            <p:ph type="subTitle" idx="1"/>
          </p:nvPr>
        </p:nvSpPr>
        <p:spPr>
          <a:xfrm>
            <a:off x="1331640" y="980728"/>
            <a:ext cx="7406640" cy="792088"/>
          </a:xfrm>
        </p:spPr>
        <p:txBody>
          <a:bodyPr>
            <a:noAutofit/>
          </a:bodyPr>
          <a:lstStyle/>
          <a:p>
            <a:pPr algn="ctr"/>
            <a:r>
              <a:rPr lang="it-IT" sz="2400" b="1" dirty="0">
                <a:solidFill>
                  <a:srgbClr val="0070C0"/>
                </a:solidFill>
              </a:rPr>
              <a:t>Comportamento più adeguato per parlare </a:t>
            </a:r>
          </a:p>
          <a:p>
            <a:pPr algn="ctr"/>
            <a:r>
              <a:rPr lang="it-IT" sz="2400" b="1" dirty="0">
                <a:solidFill>
                  <a:srgbClr val="0070C0"/>
                </a:solidFill>
              </a:rPr>
              <a:t>di sesso con i figli:</a:t>
            </a:r>
          </a:p>
        </p:txBody>
      </p:sp>
      <p:sp>
        <p:nvSpPr>
          <p:cNvPr id="9" name="CasellaDiTesto 8"/>
          <p:cNvSpPr txBox="1"/>
          <p:nvPr/>
        </p:nvSpPr>
        <p:spPr>
          <a:xfrm>
            <a:off x="1259632" y="3789040"/>
            <a:ext cx="7632848" cy="1200329"/>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6. Rispondere alle domande </a:t>
            </a:r>
            <a:r>
              <a:rPr lang="it-IT" dirty="0"/>
              <a:t>in modo franco e semplice, ma non semplicistico: un minimo di preparazione è sempre richiesto, per cui è sempre meglio documentarsi prima di parlare (non è assolutamente vero che gli adulti abbiano sempre risposte corrette sugli argomenti che riguardano la sessualità).</a:t>
            </a:r>
          </a:p>
        </p:txBody>
      </p:sp>
      <p:sp>
        <p:nvSpPr>
          <p:cNvPr id="10" name="CasellaDiTesto 9"/>
          <p:cNvSpPr txBox="1"/>
          <p:nvPr/>
        </p:nvSpPr>
        <p:spPr>
          <a:xfrm>
            <a:off x="1259632" y="5157192"/>
            <a:ext cx="7632848" cy="1200329"/>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7. Cercare di essere adulti </a:t>
            </a:r>
            <a:r>
              <a:rPr lang="it-IT" dirty="0"/>
              <a:t>"open </a:t>
            </a:r>
            <a:r>
              <a:rPr lang="it-IT" dirty="0" err="1"/>
              <a:t>minded</a:t>
            </a:r>
            <a:r>
              <a:rPr lang="it-IT" dirty="0"/>
              <a:t>", aperti alla realtà in cui si vive e non prigionieri dei propri tempi e delle proprie abitudini o convinzioni: è importante essere, o almeno apparire, come persone con le quali si possa parlare, confidarsi ed essere ascoltati con attenzione e interesse.</a:t>
            </a:r>
          </a:p>
        </p:txBody>
      </p:sp>
      <p:pic>
        <p:nvPicPr>
          <p:cNvPr id="20482" name="Picture 2" descr="C:\Users\Master\Desktop\Ultime foto\por5.jpg"/>
          <p:cNvPicPr>
            <a:picLocks noChangeAspect="1" noChangeArrowheads="1"/>
          </p:cNvPicPr>
          <p:nvPr/>
        </p:nvPicPr>
        <p:blipFill>
          <a:blip r:embed="rId2" cstate="print"/>
          <a:srcRect/>
          <a:stretch>
            <a:fillRect/>
          </a:stretch>
        </p:blipFill>
        <p:spPr bwMode="auto">
          <a:xfrm>
            <a:off x="3779912" y="1916832"/>
            <a:ext cx="2705100" cy="1685925"/>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wheel(4)">
                                      <p:cBhvr>
                                        <p:cTn id="7" dur="20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2C813DFA-BDF1-4B3B-8AB0-4FC99A3BFEE9}"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8</a:t>
            </a:fld>
            <a:endParaRPr lang="it-IT"/>
          </a:p>
        </p:txBody>
      </p:sp>
      <p:sp>
        <p:nvSpPr>
          <p:cNvPr id="8" name="Sottotitolo 7"/>
          <p:cNvSpPr>
            <a:spLocks noGrp="1"/>
          </p:cNvSpPr>
          <p:nvPr>
            <p:ph type="subTitle" idx="1"/>
          </p:nvPr>
        </p:nvSpPr>
        <p:spPr>
          <a:xfrm>
            <a:off x="1331640" y="980728"/>
            <a:ext cx="7406640" cy="792088"/>
          </a:xfrm>
        </p:spPr>
        <p:txBody>
          <a:bodyPr>
            <a:noAutofit/>
          </a:bodyPr>
          <a:lstStyle/>
          <a:p>
            <a:pPr algn="ctr"/>
            <a:r>
              <a:rPr lang="it-IT" sz="2400" b="1" dirty="0">
                <a:solidFill>
                  <a:srgbClr val="0070C0"/>
                </a:solidFill>
              </a:rPr>
              <a:t>Comportamento più adeguato per parlare </a:t>
            </a:r>
          </a:p>
          <a:p>
            <a:pPr algn="ctr"/>
            <a:r>
              <a:rPr lang="it-IT" sz="2400" b="1" dirty="0">
                <a:solidFill>
                  <a:srgbClr val="0070C0"/>
                </a:solidFill>
              </a:rPr>
              <a:t>di sesso con i figli:</a:t>
            </a:r>
          </a:p>
        </p:txBody>
      </p:sp>
      <p:sp>
        <p:nvSpPr>
          <p:cNvPr id="9" name="CasellaDiTesto 8"/>
          <p:cNvSpPr txBox="1"/>
          <p:nvPr/>
        </p:nvSpPr>
        <p:spPr>
          <a:xfrm>
            <a:off x="1187624" y="1916832"/>
            <a:ext cx="7632848" cy="1200329"/>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8. Poiché i genitori </a:t>
            </a:r>
            <a:r>
              <a:rPr lang="it-IT" dirty="0"/>
              <a:t>non sono necessariamente degli eroi, se ci si sente un po' in difficoltà nel parlare di qualcosa, si può evitare con maggiore facilità il contatto oculare parlando quando si è in macchina, oppure mentre si stanno facendo altre attività (es. lavare i piatti, montare un mobile, etc.).</a:t>
            </a:r>
          </a:p>
        </p:txBody>
      </p:sp>
      <p:sp>
        <p:nvSpPr>
          <p:cNvPr id="10" name="CasellaDiTesto 9"/>
          <p:cNvSpPr txBox="1"/>
          <p:nvPr/>
        </p:nvSpPr>
        <p:spPr>
          <a:xfrm>
            <a:off x="1187624" y="3284984"/>
            <a:ext cx="7632848" cy="1200329"/>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9. Non dare per scontato </a:t>
            </a:r>
            <a:r>
              <a:rPr lang="it-IT" dirty="0"/>
              <a:t>che il proprio figlio sia eterosessuale: ricordarsi che alcune persone potrebbero essere attratte da soggetti dello stesso sesso e che, anche se non lo si è mai considerato, potrebbero arrivare domande sull'orientamento sessuale (accogliere anche queste con assoluta normalità).</a:t>
            </a:r>
          </a:p>
        </p:txBody>
      </p:sp>
      <p:pic>
        <p:nvPicPr>
          <p:cNvPr id="21506" name="Picture 2" descr="C:\Users\Master\Desktop\Ultime foto\por2.jpg"/>
          <p:cNvPicPr>
            <a:picLocks noChangeAspect="1" noChangeArrowheads="1"/>
          </p:cNvPicPr>
          <p:nvPr/>
        </p:nvPicPr>
        <p:blipFill>
          <a:blip r:embed="rId2" cstate="print"/>
          <a:srcRect/>
          <a:stretch>
            <a:fillRect/>
          </a:stretch>
        </p:blipFill>
        <p:spPr bwMode="auto">
          <a:xfrm>
            <a:off x="3563888" y="4581128"/>
            <a:ext cx="2736304" cy="182088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wheel(4)">
                                      <p:cBhvr>
                                        <p:cTn id="7" dur="20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14 regole per parlare di sesso con i figli</a:t>
            </a:r>
          </a:p>
        </p:txBody>
      </p:sp>
      <p:sp>
        <p:nvSpPr>
          <p:cNvPr id="6" name="Segnaposto data 5"/>
          <p:cNvSpPr>
            <a:spLocks noGrp="1"/>
          </p:cNvSpPr>
          <p:nvPr>
            <p:ph type="dt" sz="half" idx="10"/>
          </p:nvPr>
        </p:nvSpPr>
        <p:spPr/>
        <p:txBody>
          <a:bodyPr/>
          <a:lstStyle/>
          <a:p>
            <a:fld id="{75CEB3B7-3962-4B0F-AA2A-8FB79C8B7EF6}"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9</a:t>
            </a:fld>
            <a:endParaRPr lang="it-IT"/>
          </a:p>
        </p:txBody>
      </p:sp>
      <p:sp>
        <p:nvSpPr>
          <p:cNvPr id="8" name="Sottotitolo 7"/>
          <p:cNvSpPr>
            <a:spLocks noGrp="1"/>
          </p:cNvSpPr>
          <p:nvPr>
            <p:ph type="subTitle" idx="1"/>
          </p:nvPr>
        </p:nvSpPr>
        <p:spPr>
          <a:xfrm>
            <a:off x="1331640" y="980728"/>
            <a:ext cx="7406640" cy="792088"/>
          </a:xfrm>
        </p:spPr>
        <p:txBody>
          <a:bodyPr>
            <a:noAutofit/>
          </a:bodyPr>
          <a:lstStyle/>
          <a:p>
            <a:pPr algn="ctr"/>
            <a:r>
              <a:rPr lang="it-IT" sz="2400" b="1" dirty="0">
                <a:solidFill>
                  <a:srgbClr val="0070C0"/>
                </a:solidFill>
              </a:rPr>
              <a:t>Comportamento più adeguato per parlare </a:t>
            </a:r>
          </a:p>
          <a:p>
            <a:pPr algn="ctr"/>
            <a:r>
              <a:rPr lang="it-IT" sz="2400" b="1" dirty="0">
                <a:solidFill>
                  <a:srgbClr val="0070C0"/>
                </a:solidFill>
              </a:rPr>
              <a:t>di sesso con i figli:</a:t>
            </a:r>
          </a:p>
        </p:txBody>
      </p:sp>
      <p:sp>
        <p:nvSpPr>
          <p:cNvPr id="9" name="CasellaDiTesto 8"/>
          <p:cNvSpPr txBox="1"/>
          <p:nvPr/>
        </p:nvSpPr>
        <p:spPr>
          <a:xfrm>
            <a:off x="1259632" y="3861048"/>
            <a:ext cx="7632848" cy="1200329"/>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10. Se non si sa come rispondere </a:t>
            </a:r>
            <a:r>
              <a:rPr lang="it-IT" dirty="0"/>
              <a:t>a una domanda, dire semplicemente che non si sa rispondere (per esempio: "In questo momento non so cosa risponderti, cercherò di informami e poi te lo dirò"; oppure "proviamo a informarci insieme").</a:t>
            </a:r>
          </a:p>
        </p:txBody>
      </p:sp>
      <p:sp>
        <p:nvSpPr>
          <p:cNvPr id="10" name="CasellaDiTesto 9"/>
          <p:cNvSpPr txBox="1"/>
          <p:nvPr/>
        </p:nvSpPr>
        <p:spPr>
          <a:xfrm>
            <a:off x="1259632" y="5229200"/>
            <a:ext cx="7632848" cy="1200329"/>
          </a:xfrm>
          <a:prstGeom prst="rect">
            <a:avLst/>
          </a:prstGeom>
          <a:solidFill>
            <a:srgbClr val="FFFF00"/>
          </a:solidFill>
          <a:ln w="25400">
            <a:solidFill>
              <a:schemeClr val="accent3"/>
            </a:solidFill>
          </a:ln>
        </p:spPr>
        <p:txBody>
          <a:bodyPr wrap="square" rtlCol="0">
            <a:spAutoFit/>
          </a:bodyPr>
          <a:lstStyle/>
          <a:p>
            <a:pPr algn="just"/>
            <a:r>
              <a:rPr lang="it-IT" b="1" dirty="0">
                <a:solidFill>
                  <a:srgbClr val="FF0000"/>
                </a:solidFill>
              </a:rPr>
              <a:t>11. Rispettare la privacy </a:t>
            </a:r>
            <a:r>
              <a:rPr lang="it-IT" dirty="0"/>
              <a:t>del bambino o dell'adolescente: anche se può essere molto divertente raccontare ad amici e familiari le confidenze ricevute, è assolutamente necessario astenersi da questa pratica, che denota mancanza di rispetto.</a:t>
            </a:r>
          </a:p>
        </p:txBody>
      </p:sp>
      <p:pic>
        <p:nvPicPr>
          <p:cNvPr id="22530" name="Picture 2" descr="C:\Users\Master\Desktop\Ultime foto\por4.jpg"/>
          <p:cNvPicPr>
            <a:picLocks noChangeAspect="1" noChangeArrowheads="1"/>
          </p:cNvPicPr>
          <p:nvPr/>
        </p:nvPicPr>
        <p:blipFill>
          <a:blip r:embed="rId2" cstate="print"/>
          <a:srcRect/>
          <a:stretch>
            <a:fillRect/>
          </a:stretch>
        </p:blipFill>
        <p:spPr bwMode="auto">
          <a:xfrm>
            <a:off x="3779912" y="1844824"/>
            <a:ext cx="2552700" cy="17907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wheel(4)">
                                      <p:cBhvr>
                                        <p:cTn id="7" dur="2000"/>
                                        <p:tgtEl>
                                          <p:spTgt spid="2253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355</TotalTime>
  <Words>1368</Words>
  <Application>Microsoft Office PowerPoint</Application>
  <PresentationFormat>Presentazione su schermo (4:3)</PresentationFormat>
  <Paragraphs>81</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Calibri</vt:lpstr>
      <vt:lpstr>Gill Sans MT</vt:lpstr>
      <vt:lpstr>Verdana</vt:lpstr>
      <vt:lpstr>Wingdings 2</vt:lpstr>
      <vt:lpstr>Solstizio</vt:lpstr>
      <vt:lpstr>Parlare di sesso con i preadolescenti</vt:lpstr>
      <vt:lpstr>14 regole per parlare di sesso con i figli</vt:lpstr>
      <vt:lpstr>14 regole per parlare di sesso con i figli</vt:lpstr>
      <vt:lpstr>14 regole per parlare di sesso con i figli</vt:lpstr>
      <vt:lpstr>14 regole per parlare di sesso con i figli</vt:lpstr>
      <vt:lpstr>14 regole per parlare di sesso con i figli</vt:lpstr>
      <vt:lpstr>14 regole per parlare di sesso con i figli</vt:lpstr>
      <vt:lpstr>14 regole per parlare di sesso con i figli</vt:lpstr>
      <vt:lpstr>14 regole per parlare di sesso con i figli</vt:lpstr>
      <vt:lpstr>14 regole per parlare di sesso con i figli</vt:lpstr>
      <vt:lpstr>14 regole per parlare di sesso con i figli</vt:lpstr>
      <vt:lpstr>Confrontiamoci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Parlare di sesso con i preadolescenti</dc:title>
  <dc:creator>Francesco Cannizzaro</dc:creator>
  <cp:lastModifiedBy>Franco</cp:lastModifiedBy>
  <cp:revision>50</cp:revision>
  <dcterms:created xsi:type="dcterms:W3CDTF">2019-05-08T15:49:22Z</dcterms:created>
  <dcterms:modified xsi:type="dcterms:W3CDTF">2023-02-22T15:28:09Z</dcterms:modified>
</cp:coreProperties>
</file>